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4A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AFCF4-35F5-4E50-B1C1-0E53CD125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2B3033-9B31-4036-BB81-A4505CFA6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3B0CC-93E1-41D3-B23E-FFB88FE0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A863D-67D5-4084-9415-18349913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52958-C0B5-4337-AD8D-70F8F7F67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85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AF2D-94D6-4D26-985D-BA08CE347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B9D29-6C0E-46CC-A512-6C9B4B2A4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F565D-1874-4C7A-BFBA-B17E12A25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D5CE7-0F3C-4D63-B4E9-CA7900CF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F9892-FC9C-4C0F-AC17-5AEDF5CC7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0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C032-1BA7-4D2A-B2A2-F1277568B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D52B5-BF14-42F2-95A1-BB494E92D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4C5B7-F66B-4D1C-ACC9-FE13F903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E91DE-8A22-4B2A-922A-0E458FBCF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C085B-60C5-4B37-AEA7-49035A63D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82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DB3B-C80D-43B5-97DB-BDA47CC2A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EAA3A-F59C-4A82-AF22-403E5AE5E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DEB510-5921-42A3-B19E-8967D67E5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56740-5F6E-43BF-A299-16572F5A0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392A6-DE51-47E3-9142-31962E6DD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1E4DA7-9358-46E0-A89C-BA4A852C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59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682ED-31EC-48AE-860C-E9605825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3816C-9867-48E3-86F5-2695ED5C0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0EB56-8E82-4192-9F4A-4B3A099522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3A39A8-1143-4B55-BFD2-3FBF5961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161B4-EC71-4FEB-93AD-84A208ACA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92A507-F338-4C01-AA9D-28428CCD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94ECC6-6994-44CF-8464-D94FE96E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D30A22-4FDE-4454-B263-F3F7E3567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45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729D8-5256-4EC4-8E96-DAC8586BF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EA2CF5-2CC1-4B01-BAA7-5E03AE9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FE821A-4DA2-438C-8646-4400439F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37444-B507-4BA0-A0BC-4B8160B57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9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726CD5-09AC-4E8C-BA14-A26DA7A6B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F7D395-E785-4513-8B84-004B1638B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C6156-53FD-4545-AC36-5AF0CBB00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37DF1-059C-4A6C-9834-01A521884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32094-695E-4206-8D39-0433D82D6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B081D-1D48-47B8-89A5-52180DAA5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ED21C-286F-45E7-8232-24892DF8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FCDDA-457A-4AEC-8E1C-B3E141BF5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7326C4-2735-42A0-9D78-AFFDC04FB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40273-BCE3-4CD1-A5E3-EB01F2B8A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ED7AB5-C07A-4929-BCEF-8C939AFCE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D8427-9FC4-4643-A633-A7B418E88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F0DA3-95E0-4893-96F5-9C66A34B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CD741-F56A-43D4-A564-53D9AB0E7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DD7BE-013E-49C1-AF01-2130F0B91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05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997A1-4AB0-465A-A1A2-1B84A7B02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F2DCE-E3EA-420B-8900-EF69EFD8B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D1B90-6531-4F8D-853E-112F8830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B6226-0CDF-4BCD-99D4-F13ABC22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9088F-C3CC-4245-BB1C-446C8BF7B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3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317B4A-6C13-4CF5-BAB8-92ECE5FC2D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70F7BD-E172-42C8-88E4-101498F03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ED88F-39AB-44EB-B9B2-A78DEBDC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F713-2ECC-4206-B26F-1A65351A6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ABC73-E6E7-490A-B7B1-56BA4F267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87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AEEDE1-851A-4507-8CB1-CFA032A7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C63CC-1392-40F5-A156-682D466E1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EE211-C7C6-4328-9F83-17B8C7635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CD5B8-6924-4F34-B316-B67B32AFC6E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51A10-9C59-4168-9CA0-18E396181E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B9C2-D309-4ACF-BEE0-B9134A30CE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3A198-281C-402B-A13C-9D6869DE7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1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 /><Relationship Id="rId3" Type="http://schemas.openxmlformats.org/officeDocument/2006/relationships/audio" Target="../media/media1.m4a" /><Relationship Id="rId7" Type="http://schemas.openxmlformats.org/officeDocument/2006/relationships/image" Target="../media/image3.png" /><Relationship Id="rId2" Type="http://schemas.microsoft.com/office/2007/relationships/media" Target="../media/media1.m4a" /><Relationship Id="rId1" Type="http://schemas.openxmlformats.org/officeDocument/2006/relationships/tags" Target="../tags/tag1.xml" /><Relationship Id="rId6" Type="http://schemas.openxmlformats.org/officeDocument/2006/relationships/image" Target="../media/image2.png" /><Relationship Id="rId5" Type="http://schemas.openxmlformats.org/officeDocument/2006/relationships/image" Target="../media/image1.png" /><Relationship Id="rId4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 /><Relationship Id="rId2" Type="http://schemas.microsoft.com/office/2007/relationships/media" Target="../media/media2.m4a" /><Relationship Id="rId1" Type="http://schemas.openxmlformats.org/officeDocument/2006/relationships/tags" Target="../tags/tag2.xml" /><Relationship Id="rId6" Type="http://schemas.openxmlformats.org/officeDocument/2006/relationships/image" Target="../media/image4.png" /><Relationship Id="rId5" Type="http://schemas.openxmlformats.org/officeDocument/2006/relationships/image" Target="../media/image5.png" /><Relationship Id="rId4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 /><Relationship Id="rId2" Type="http://schemas.microsoft.com/office/2007/relationships/media" Target="../media/media3.m4a" /><Relationship Id="rId1" Type="http://schemas.openxmlformats.org/officeDocument/2006/relationships/tags" Target="../tags/tag3.xml" /><Relationship Id="rId6" Type="http://schemas.openxmlformats.org/officeDocument/2006/relationships/image" Target="../media/image4.png" /><Relationship Id="rId5" Type="http://schemas.openxmlformats.org/officeDocument/2006/relationships/image" Target="../media/image6.png" /><Relationship Id="rId4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 /><Relationship Id="rId2" Type="http://schemas.microsoft.com/office/2007/relationships/media" Target="../media/media4.m4a" /><Relationship Id="rId1" Type="http://schemas.openxmlformats.org/officeDocument/2006/relationships/tags" Target="../tags/tag4.xml" /><Relationship Id="rId6" Type="http://schemas.openxmlformats.org/officeDocument/2006/relationships/image" Target="../media/image4.png" /><Relationship Id="rId5" Type="http://schemas.openxmlformats.org/officeDocument/2006/relationships/image" Target="../media/image7.png" /><Relationship Id="rId4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 /><Relationship Id="rId2" Type="http://schemas.microsoft.com/office/2007/relationships/media" Target="../media/media5.m4a" /><Relationship Id="rId1" Type="http://schemas.openxmlformats.org/officeDocument/2006/relationships/tags" Target="../tags/tag5.xml" /><Relationship Id="rId6" Type="http://schemas.openxmlformats.org/officeDocument/2006/relationships/image" Target="../media/image4.png" /><Relationship Id="rId5" Type="http://schemas.openxmlformats.org/officeDocument/2006/relationships/image" Target="../media/image8.png" /><Relationship Id="rId4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 /><Relationship Id="rId7" Type="http://schemas.openxmlformats.org/officeDocument/2006/relationships/image" Target="../media/image4.png" /><Relationship Id="rId2" Type="http://schemas.microsoft.com/office/2007/relationships/media" Target="../media/media6.m4a" /><Relationship Id="rId1" Type="http://schemas.openxmlformats.org/officeDocument/2006/relationships/tags" Target="../tags/tag6.xml" /><Relationship Id="rId6" Type="http://schemas.openxmlformats.org/officeDocument/2006/relationships/image" Target="../media/image10.png" /><Relationship Id="rId5" Type="http://schemas.openxmlformats.org/officeDocument/2006/relationships/image" Target="../media/image9.png" /><Relationship Id="rId4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 /><Relationship Id="rId2" Type="http://schemas.microsoft.com/office/2007/relationships/media" Target="../media/media7.m4a" /><Relationship Id="rId1" Type="http://schemas.openxmlformats.org/officeDocument/2006/relationships/tags" Target="../tags/tag7.xml" /><Relationship Id="rId6" Type="http://schemas.openxmlformats.org/officeDocument/2006/relationships/image" Target="../media/image4.png" /><Relationship Id="rId5" Type="http://schemas.openxmlformats.org/officeDocument/2006/relationships/image" Target="../media/image11.png" /><Relationship Id="rId4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 /><Relationship Id="rId2" Type="http://schemas.microsoft.com/office/2007/relationships/media" Target="../media/media8.m4a" /><Relationship Id="rId1" Type="http://schemas.openxmlformats.org/officeDocument/2006/relationships/tags" Target="../tags/tag8.xml" /><Relationship Id="rId6" Type="http://schemas.openxmlformats.org/officeDocument/2006/relationships/image" Target="../media/image4.png" /><Relationship Id="rId5" Type="http://schemas.openxmlformats.org/officeDocument/2006/relationships/image" Target="../media/image12.png" /><Relationship Id="rId4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9.m4a" /><Relationship Id="rId7" Type="http://schemas.openxmlformats.org/officeDocument/2006/relationships/image" Target="../media/image4.png" /><Relationship Id="rId2" Type="http://schemas.openxmlformats.org/officeDocument/2006/relationships/video" Target="https://www.youtube.com/embed/8miWW2QyN_4?feature=oembed" TargetMode="External" /><Relationship Id="rId1" Type="http://schemas.openxmlformats.org/officeDocument/2006/relationships/tags" Target="../tags/tag9.xml" /><Relationship Id="rId6" Type="http://schemas.openxmlformats.org/officeDocument/2006/relationships/image" Target="../media/image13.jpeg" /><Relationship Id="rId5" Type="http://schemas.openxmlformats.org/officeDocument/2006/relationships/slideLayout" Target="../slideLayouts/slideLayout2.xml" /><Relationship Id="rId4" Type="http://schemas.openxmlformats.org/officeDocument/2006/relationships/audio" Target="../media/media9.m4a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0DC71-7F03-4DEF-B27C-AE001EF2DF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F4E6D5-836A-4C25-BD7E-5EFD17011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08EE89-4FB9-49DB-80FC-22143EBF5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F960AF-6ED6-415C-BD7E-08E80B0190CA}"/>
              </a:ext>
            </a:extLst>
          </p:cNvPr>
          <p:cNvSpPr/>
          <p:nvPr/>
        </p:nvSpPr>
        <p:spPr>
          <a:xfrm>
            <a:off x="3366053" y="0"/>
            <a:ext cx="5764696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Georgia" panose="02040502050405020303" pitchFamily="18" charset="0"/>
            </a:endParaRPr>
          </a:p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B70366-3912-457F-876D-B9C8A3A6F6CC}"/>
              </a:ext>
            </a:extLst>
          </p:cNvPr>
          <p:cNvSpPr txBox="1"/>
          <p:nvPr/>
        </p:nvSpPr>
        <p:spPr>
          <a:xfrm>
            <a:off x="4598504" y="477078"/>
            <a:ext cx="3909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Georgia" panose="02040502050405020303" pitchFamily="18" charset="0"/>
              </a:rPr>
              <a:t>BLUE DEAL PROJECT</a:t>
            </a:r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803198-A5FA-4D88-8CC7-4DEE32CD8785}"/>
              </a:ext>
            </a:extLst>
          </p:cNvPr>
          <p:cNvCxnSpPr/>
          <p:nvPr/>
        </p:nvCxnSpPr>
        <p:spPr>
          <a:xfrm>
            <a:off x="4320209" y="1030288"/>
            <a:ext cx="39226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95D3E72-A7A9-4E94-B259-E50BA0F605A8}"/>
              </a:ext>
            </a:extLst>
          </p:cNvPr>
          <p:cNvSpPr txBox="1"/>
          <p:nvPr/>
        </p:nvSpPr>
        <p:spPr>
          <a:xfrm>
            <a:off x="3664225" y="2471132"/>
            <a:ext cx="52478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</a:rPr>
              <a:t>ENERGJIA E PRODHUAR NGA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Georgia" panose="02040502050405020303" pitchFamily="18" charset="0"/>
              </a:rPr>
              <a:t>VALET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65737E-CFE8-4C25-9816-B85CBEBDC341}"/>
              </a:ext>
            </a:extLst>
          </p:cNvPr>
          <p:cNvSpPr txBox="1"/>
          <p:nvPr/>
        </p:nvSpPr>
        <p:spPr>
          <a:xfrm>
            <a:off x="4214191" y="6150089"/>
            <a:ext cx="5433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Georgia" panose="02040502050405020303" pitchFamily="18" charset="0"/>
              </a:rPr>
              <a:t>GJIMNAZI :“BESNIK SYKJA”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EF8682-8D28-4652-90BE-A4581B4791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334" y="238636"/>
            <a:ext cx="2316336" cy="97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2FDCFF6-8B69-4E4E-B60A-EB181210A394}"/>
              </a:ext>
            </a:extLst>
          </p:cNvPr>
          <p:cNvCxnSpPr>
            <a:cxnSpLocks/>
          </p:cNvCxnSpPr>
          <p:nvPr/>
        </p:nvCxnSpPr>
        <p:spPr>
          <a:xfrm>
            <a:off x="4326833" y="5877339"/>
            <a:ext cx="3922643" cy="265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1D8F68DD-3F3D-45E4-9711-7BEB23C401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0061" y="1727471"/>
            <a:ext cx="642937" cy="548733"/>
          </a:xfrm>
          <a:prstGeom prst="rect">
            <a:avLst/>
          </a:prstGeom>
        </p:spPr>
      </p:pic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59D164D9-23EE-4F34-9F89-2376D59D6E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97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1"/>
    </mc:Choice>
    <mc:Fallback xmlns="">
      <p:transition spd="slow" advTm="57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3282F6C-5A00-4726-B38C-73A29ACCBB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0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02DC49D-4964-4B6C-BA31-AA500CC256CA}"/>
              </a:ext>
            </a:extLst>
          </p:cNvPr>
          <p:cNvSpPr/>
          <p:nvPr/>
        </p:nvSpPr>
        <p:spPr>
          <a:xfrm>
            <a:off x="314741" y="334617"/>
            <a:ext cx="3634407" cy="61887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3942A75-58B1-4DAD-AC87-20B0CDE281F2}"/>
              </a:ext>
            </a:extLst>
          </p:cNvPr>
          <p:cNvSpPr/>
          <p:nvPr/>
        </p:nvSpPr>
        <p:spPr>
          <a:xfrm>
            <a:off x="4263889" y="334616"/>
            <a:ext cx="3892824" cy="61887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5F17C5D-4F05-4231-B1B8-58FF47675754}"/>
              </a:ext>
            </a:extLst>
          </p:cNvPr>
          <p:cNvSpPr/>
          <p:nvPr/>
        </p:nvSpPr>
        <p:spPr>
          <a:xfrm>
            <a:off x="8428384" y="437322"/>
            <a:ext cx="3511825" cy="60860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6439E8-D440-49B9-BB85-E75B391BB254}"/>
              </a:ext>
            </a:extLst>
          </p:cNvPr>
          <p:cNvSpPr txBox="1"/>
          <p:nvPr/>
        </p:nvSpPr>
        <p:spPr>
          <a:xfrm>
            <a:off x="554937" y="699050"/>
            <a:ext cx="1577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Elephant" panose="02020904090505020303" pitchFamily="18" charset="0"/>
              </a:rPr>
              <a:t>1</a:t>
            </a:r>
            <a:r>
              <a:rPr lang="en-US" sz="4000" dirty="0">
                <a:latin typeface="Elephant" panose="02020904090505020303" pitchFamily="18" charset="0"/>
              </a:rPr>
              <a:t>.</a:t>
            </a:r>
            <a:endParaRPr lang="en-US" sz="3200" dirty="0">
              <a:latin typeface="Elephant" panose="02020904090505020303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075CC5-1D8F-4274-93D4-41C31EF5AE4F}"/>
              </a:ext>
            </a:extLst>
          </p:cNvPr>
          <p:cNvSpPr txBox="1"/>
          <p:nvPr/>
        </p:nvSpPr>
        <p:spPr>
          <a:xfrm>
            <a:off x="4426225" y="699050"/>
            <a:ext cx="1431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Elephant" panose="02020904090505020303" pitchFamily="18" charset="0"/>
              </a:rPr>
              <a:t>2.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FA4972-0A62-45AC-9BEE-3B372CD44B75}"/>
              </a:ext>
            </a:extLst>
          </p:cNvPr>
          <p:cNvSpPr txBox="1"/>
          <p:nvPr/>
        </p:nvSpPr>
        <p:spPr>
          <a:xfrm>
            <a:off x="8584092" y="699050"/>
            <a:ext cx="8707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atin typeface="Elephant" panose="02020904090505020303" pitchFamily="18" charset="0"/>
              </a:rPr>
              <a:t>3.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F91C8F-ABC8-4A0B-AF31-DCE27D7BDB1C}"/>
              </a:ext>
            </a:extLst>
          </p:cNvPr>
          <p:cNvSpPr txBox="1"/>
          <p:nvPr/>
        </p:nvSpPr>
        <p:spPr>
          <a:xfrm>
            <a:off x="551624" y="1622380"/>
            <a:ext cx="31838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rgia" panose="02040502050405020303" pitchFamily="18" charset="0"/>
              </a:rPr>
              <a:t>Valët </a:t>
            </a:r>
            <a:r>
              <a:rPr lang="en-US" sz="2000" dirty="0" err="1">
                <a:latin typeface="Georgia" panose="02040502050405020303" pitchFamily="18" charset="0"/>
              </a:rPr>
              <a:t>shkaktohen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nga</a:t>
            </a:r>
            <a:r>
              <a:rPr lang="en-US" sz="2000" dirty="0">
                <a:latin typeface="Georgia" panose="02040502050405020303" pitchFamily="18" charset="0"/>
              </a:rPr>
              <a:t> era </a:t>
            </a:r>
            <a:r>
              <a:rPr lang="en-US" sz="2000" dirty="0" err="1">
                <a:latin typeface="Georgia" panose="02040502050405020303" pitchFamily="18" charset="0"/>
              </a:rPr>
              <a:t>që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fryen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sipërfaqen</a:t>
            </a:r>
            <a:r>
              <a:rPr lang="en-US" sz="2000" dirty="0">
                <a:latin typeface="Georgia" panose="02040502050405020303" pitchFamily="18" charset="0"/>
              </a:rPr>
              <a:t> e </a:t>
            </a:r>
            <a:r>
              <a:rPr lang="en-US" sz="2000" dirty="0" err="1">
                <a:latin typeface="Georgia" panose="02040502050405020303" pitchFamily="18" charset="0"/>
              </a:rPr>
              <a:t>detit</a:t>
            </a:r>
            <a:r>
              <a:rPr lang="en-US" sz="2000" dirty="0">
                <a:latin typeface="Georgia" panose="02040502050405020303" pitchFamily="18" charset="0"/>
              </a:rPr>
              <a:t>. </a:t>
            </a:r>
            <a:r>
              <a:rPr lang="en-US" sz="2000" dirty="0" err="1">
                <a:latin typeface="Georgia" panose="02040502050405020303" pitchFamily="18" charset="0"/>
              </a:rPr>
              <a:t>Energjia</a:t>
            </a:r>
            <a:r>
              <a:rPr lang="en-US" sz="2000" dirty="0">
                <a:latin typeface="Georgia" panose="02040502050405020303" pitchFamily="18" charset="0"/>
              </a:rPr>
              <a:t> e </a:t>
            </a:r>
            <a:r>
              <a:rPr lang="en-US" sz="2000" dirty="0" err="1">
                <a:latin typeface="Georgia" panose="02040502050405020303" pitchFamily="18" charset="0"/>
              </a:rPr>
              <a:t>erës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transferohet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valë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dhe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kështu</a:t>
            </a:r>
            <a:r>
              <a:rPr lang="en-US" sz="2000" dirty="0">
                <a:latin typeface="Georgia" panose="02040502050405020303" pitchFamily="18" charset="0"/>
              </a:rPr>
              <a:t> ka </a:t>
            </a:r>
            <a:r>
              <a:rPr lang="en-US" sz="2000" dirty="0" err="1">
                <a:latin typeface="Georgia" panose="02040502050405020303" pitchFamily="18" charset="0"/>
              </a:rPr>
              <a:t>më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shumë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transferim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energjisë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valët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sipërfaqet</a:t>
            </a:r>
            <a:r>
              <a:rPr lang="en-US" sz="2000" dirty="0">
                <a:latin typeface="Georgia" panose="02040502050405020303" pitchFamily="18" charset="0"/>
              </a:rPr>
              <a:t> e </a:t>
            </a:r>
            <a:r>
              <a:rPr lang="en-US" sz="2000" dirty="0" err="1">
                <a:latin typeface="Georgia" panose="02040502050405020303" pitchFamily="18" charset="0"/>
              </a:rPr>
              <a:t>detit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ku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erërat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janë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rënda</a:t>
            </a:r>
            <a:r>
              <a:rPr lang="en-US" sz="2000" dirty="0">
                <a:latin typeface="Georgia" panose="02040502050405020303" pitchFamily="18" charset="0"/>
              </a:rPr>
              <a:t>. </a:t>
            </a:r>
            <a:r>
              <a:rPr lang="en-US" sz="2000" dirty="0" err="1">
                <a:latin typeface="Georgia" panose="02040502050405020303" pitchFamily="18" charset="0"/>
              </a:rPr>
              <a:t>Kjo</a:t>
            </a:r>
            <a:r>
              <a:rPr lang="en-US" sz="2000" dirty="0">
                <a:latin typeface="Georgia" panose="02040502050405020303" pitchFamily="18" charset="0"/>
              </a:rPr>
              <a:t> do </a:t>
            </a:r>
            <a:r>
              <a:rPr lang="en-US" sz="2000" dirty="0" err="1">
                <a:latin typeface="Georgia" panose="02040502050405020303" pitchFamily="18" charset="0"/>
              </a:rPr>
              <a:t>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thotë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që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valët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afër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bregut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përmbajnë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më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shumë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energji</a:t>
            </a:r>
            <a:r>
              <a:rPr lang="en-US" sz="2000" dirty="0"/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A4D037-B6B9-4BFA-A231-0091A8B338EF}"/>
              </a:ext>
            </a:extLst>
          </p:cNvPr>
          <p:cNvSpPr txBox="1"/>
          <p:nvPr/>
        </p:nvSpPr>
        <p:spPr>
          <a:xfrm>
            <a:off x="4516541" y="1582339"/>
            <a:ext cx="31931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eorgia" panose="02040502050405020303" pitchFamily="18" charset="0"/>
              </a:rPr>
              <a:t>Valët </a:t>
            </a:r>
            <a:r>
              <a:rPr lang="en-US" sz="2000" dirty="0" err="1">
                <a:latin typeface="Georgia" panose="02040502050405020303" pitchFamily="18" charset="0"/>
              </a:rPr>
              <a:t>mund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udhëtojnë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oqeane</a:t>
            </a:r>
            <a:r>
              <a:rPr lang="en-US" sz="2000" dirty="0">
                <a:latin typeface="Georgia" panose="02040502050405020303" pitchFamily="18" charset="0"/>
              </a:rPr>
              <a:t> me </a:t>
            </a:r>
            <a:r>
              <a:rPr lang="en-US" sz="2000" dirty="0" err="1">
                <a:latin typeface="Georgia" panose="02040502050405020303" pitchFamily="18" charset="0"/>
              </a:rPr>
              <a:t>shpejtësi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madhe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dhe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distanca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gjata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dhe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arsyeja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është</a:t>
            </a:r>
            <a:r>
              <a:rPr lang="en-US" sz="2000" dirty="0">
                <a:latin typeface="Georgia" panose="02040502050405020303" pitchFamily="18" charset="0"/>
              </a:rPr>
              <a:t> se </a:t>
            </a:r>
            <a:r>
              <a:rPr lang="en-US" sz="2000" dirty="0" err="1">
                <a:latin typeface="Georgia" panose="02040502050405020303" pitchFamily="18" charset="0"/>
              </a:rPr>
              <a:t>erërat</a:t>
            </a:r>
            <a:r>
              <a:rPr lang="en-US" sz="2000" dirty="0">
                <a:latin typeface="Georgia" panose="02040502050405020303" pitchFamily="18" charset="0"/>
              </a:rPr>
              <a:t> e </a:t>
            </a:r>
            <a:r>
              <a:rPr lang="en-US" sz="2000" dirty="0" err="1">
                <a:latin typeface="Georgia" panose="02040502050405020303" pitchFamily="18" charset="0"/>
              </a:rPr>
              <a:t>forta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transferojnë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më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shumë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energji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valë</a:t>
            </a:r>
            <a:r>
              <a:rPr lang="en-US" sz="2000" dirty="0">
                <a:latin typeface="Georgia" panose="02040502050405020303" pitchFamily="18" charset="0"/>
              </a:rPr>
              <a:t>.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thelb</a:t>
            </a:r>
            <a:r>
              <a:rPr lang="en-US" sz="2000" dirty="0">
                <a:latin typeface="Georgia" panose="02040502050405020303" pitchFamily="18" charset="0"/>
              </a:rPr>
              <a:t>, </a:t>
            </a:r>
            <a:r>
              <a:rPr lang="en-US" sz="2000" dirty="0" err="1">
                <a:latin typeface="Georgia" panose="02040502050405020303" pitchFamily="18" charset="0"/>
              </a:rPr>
              <a:t>energjia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transferohet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nga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sipërfaqja</a:t>
            </a:r>
            <a:r>
              <a:rPr lang="en-US" sz="2000" dirty="0">
                <a:latin typeface="Georgia" panose="02040502050405020303" pitchFamily="18" charset="0"/>
              </a:rPr>
              <a:t> e </a:t>
            </a:r>
            <a:r>
              <a:rPr lang="en-US" sz="2000" dirty="0" err="1">
                <a:latin typeface="Georgia" panose="02040502050405020303" pitchFamily="18" charset="0"/>
              </a:rPr>
              <a:t>valës</a:t>
            </a:r>
            <a:r>
              <a:rPr lang="en-US" sz="2000" dirty="0">
                <a:latin typeface="Georgia" panose="02040502050405020303" pitchFamily="18" charset="0"/>
              </a:rPr>
              <a:t>, </a:t>
            </a:r>
            <a:r>
              <a:rPr lang="en-US" sz="2000" dirty="0" err="1">
                <a:latin typeface="Georgia" panose="02040502050405020303" pitchFamily="18" charset="0"/>
              </a:rPr>
              <a:t>dhe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për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këtë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arsye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energjia</a:t>
            </a:r>
            <a:r>
              <a:rPr lang="en-US" sz="2000" dirty="0">
                <a:latin typeface="Georgia" panose="02040502050405020303" pitchFamily="18" charset="0"/>
              </a:rPr>
              <a:t> e </a:t>
            </a:r>
            <a:r>
              <a:rPr lang="en-US" sz="2000" dirty="0" err="1">
                <a:latin typeface="Georgia" panose="02040502050405020303" pitchFamily="18" charset="0"/>
              </a:rPr>
              <a:t>valës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duhet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shfrytëzohet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dhe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shndërrohet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për</a:t>
            </a:r>
            <a:r>
              <a:rPr lang="en-US" sz="2000" dirty="0">
                <a:latin typeface="Georgia" panose="02040502050405020303" pitchFamily="18" charset="0"/>
              </a:rPr>
              <a:t> ta </a:t>
            </a:r>
            <a:r>
              <a:rPr lang="en-US" sz="2000" dirty="0" err="1">
                <a:latin typeface="Georgia" panose="02040502050405020303" pitchFamily="18" charset="0"/>
              </a:rPr>
              <a:t>shndërruar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atë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në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energji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  <a:r>
              <a:rPr lang="en-US" sz="2000" dirty="0" err="1">
                <a:latin typeface="Georgia" panose="02040502050405020303" pitchFamily="18" charset="0"/>
              </a:rPr>
              <a:t>elektrike</a:t>
            </a:r>
            <a:r>
              <a:rPr lang="en-US" sz="2000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EE7F85-3E2E-40EC-B710-1546CAE51BEB}"/>
              </a:ext>
            </a:extLst>
          </p:cNvPr>
          <p:cNvSpPr txBox="1"/>
          <p:nvPr/>
        </p:nvSpPr>
        <p:spPr>
          <a:xfrm>
            <a:off x="8693421" y="1653502"/>
            <a:ext cx="31838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70% e </a:t>
            </a:r>
            <a:r>
              <a:rPr lang="en-US" dirty="0" err="1">
                <a:latin typeface="Georgia" panose="02040502050405020303" pitchFamily="18" charset="0"/>
              </a:rPr>
              <a:t>tokës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është</a:t>
            </a:r>
            <a:r>
              <a:rPr lang="en-US" dirty="0">
                <a:latin typeface="Georgia" panose="02040502050405020303" pitchFamily="18" charset="0"/>
              </a:rPr>
              <a:t> e </a:t>
            </a:r>
            <a:r>
              <a:rPr lang="en-US" dirty="0" err="1">
                <a:latin typeface="Georgia" panose="02040502050405020303" pitchFamily="18" charset="0"/>
              </a:rPr>
              <a:t>mbuluar</a:t>
            </a:r>
            <a:r>
              <a:rPr lang="en-US" dirty="0">
                <a:latin typeface="Georgia" panose="02040502050405020303" pitchFamily="18" charset="0"/>
              </a:rPr>
              <a:t> me </a:t>
            </a:r>
            <a:r>
              <a:rPr lang="en-US" dirty="0" err="1">
                <a:latin typeface="Georgia" panose="02040502050405020303" pitchFamily="18" charset="0"/>
              </a:rPr>
              <a:t>ujë</a:t>
            </a:r>
            <a:r>
              <a:rPr lang="en-US" dirty="0">
                <a:latin typeface="Georgia" panose="02040502050405020303" pitchFamily="18" charset="0"/>
              </a:rPr>
              <a:t>. </a:t>
            </a:r>
            <a:r>
              <a:rPr lang="en-US" dirty="0" err="1">
                <a:latin typeface="Georgia" panose="02040502050405020303" pitchFamily="18" charset="0"/>
              </a:rPr>
              <a:t>Prandaj</a:t>
            </a:r>
            <a:r>
              <a:rPr lang="en-US" dirty="0">
                <a:latin typeface="Georgia" panose="02040502050405020303" pitchFamily="18" charset="0"/>
              </a:rPr>
              <a:t>, </a:t>
            </a:r>
            <a:r>
              <a:rPr lang="en-US" dirty="0" err="1">
                <a:latin typeface="Georgia" panose="02040502050405020303" pitchFamily="18" charset="0"/>
              </a:rPr>
              <a:t>energjia</a:t>
            </a:r>
            <a:r>
              <a:rPr lang="en-US" dirty="0">
                <a:latin typeface="Georgia" panose="02040502050405020303" pitchFamily="18" charset="0"/>
              </a:rPr>
              <a:t> e </a:t>
            </a:r>
            <a:r>
              <a:rPr lang="en-US" dirty="0" err="1">
                <a:latin typeface="Georgia" panose="02040502050405020303" pitchFamily="18" charset="0"/>
              </a:rPr>
              <a:t>valës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mund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konsiderohet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ndër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burimet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më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mëdha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energjisë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së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ripërtëritshme</a:t>
            </a:r>
            <a:r>
              <a:rPr lang="en-US" dirty="0">
                <a:latin typeface="Georgia" panose="02040502050405020303" pitchFamily="18" charset="0"/>
              </a:rPr>
              <a:t>. Era </a:t>
            </a:r>
            <a:r>
              <a:rPr lang="en-US" dirty="0" err="1">
                <a:latin typeface="Georgia" panose="02040502050405020303" pitchFamily="18" charset="0"/>
              </a:rPr>
              <a:t>që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fryn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në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oqean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prodhon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valë</a:t>
            </a:r>
            <a:r>
              <a:rPr lang="en-US" dirty="0">
                <a:latin typeface="Georgia" panose="02040502050405020303" pitchFamily="18" charset="0"/>
              </a:rPr>
              <a:t> me </a:t>
            </a:r>
            <a:r>
              <a:rPr lang="en-US" dirty="0" err="1">
                <a:latin typeface="Georgia" panose="02040502050405020303" pitchFamily="18" charset="0"/>
              </a:rPr>
              <a:t>frekuencë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dhe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fuqi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ndryshme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në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pjesë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ndryshme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botës</a:t>
            </a:r>
            <a:r>
              <a:rPr lang="en-US" dirty="0">
                <a:latin typeface="Georgia" panose="02040502050405020303" pitchFamily="18" charset="0"/>
              </a:rPr>
              <a:t>. Ka </a:t>
            </a:r>
            <a:r>
              <a:rPr lang="en-US" dirty="0" err="1">
                <a:latin typeface="Georgia" panose="02040502050405020303" pitchFamily="18" charset="0"/>
              </a:rPr>
              <a:t>rajone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ku</a:t>
            </a:r>
            <a:r>
              <a:rPr lang="en-US" dirty="0">
                <a:latin typeface="Georgia" panose="02040502050405020303" pitchFamily="18" charset="0"/>
              </a:rPr>
              <a:t> era </a:t>
            </a:r>
            <a:r>
              <a:rPr lang="en-US" dirty="0" err="1">
                <a:latin typeface="Georgia" panose="02040502050405020303" pitchFamily="18" charset="0"/>
              </a:rPr>
              <a:t>fryn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mbi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oqean</a:t>
            </a:r>
            <a:r>
              <a:rPr lang="en-US" dirty="0">
                <a:latin typeface="Georgia" panose="02040502050405020303" pitchFamily="18" charset="0"/>
              </a:rPr>
              <a:t> 24/7 </a:t>
            </a:r>
            <a:r>
              <a:rPr lang="en-US" dirty="0" err="1">
                <a:latin typeface="Georgia" panose="02040502050405020303" pitchFamily="18" charset="0"/>
              </a:rPr>
              <a:t>dhe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valët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prodhohen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gjatë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gjithë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ditës</a:t>
            </a:r>
            <a:r>
              <a:rPr lang="en-US" dirty="0">
                <a:latin typeface="Georgia" panose="02040502050405020303" pitchFamily="18" charset="0"/>
              </a:rPr>
              <a:t>. </a:t>
            </a:r>
            <a:r>
              <a:rPr lang="en-US" dirty="0" err="1">
                <a:latin typeface="Georgia" panose="02040502050405020303" pitchFamily="18" charset="0"/>
              </a:rPr>
              <a:t>Kjo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tregon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që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disa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rajone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janë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më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të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përshtatshme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për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ruajtjen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dhe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përdorimin</a:t>
            </a:r>
            <a:r>
              <a:rPr lang="en-US" dirty="0">
                <a:latin typeface="Georgia" panose="02040502050405020303" pitchFamily="18" charset="0"/>
              </a:rPr>
              <a:t> e </a:t>
            </a:r>
            <a:r>
              <a:rPr lang="en-US" dirty="0" err="1">
                <a:latin typeface="Georgia" panose="02040502050405020303" pitchFamily="18" charset="0"/>
              </a:rPr>
              <a:t>energjisë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së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valës</a:t>
            </a:r>
            <a:r>
              <a:rPr lang="en-US" dirty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18A08F-163D-4554-8CB8-048077466130}"/>
              </a:ext>
            </a:extLst>
          </p:cNvPr>
          <p:cNvSpPr txBox="1"/>
          <p:nvPr/>
        </p:nvSpPr>
        <p:spPr>
          <a:xfrm>
            <a:off x="1458567" y="699050"/>
            <a:ext cx="2266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ritannic Bold" panose="020B0903060703020204" pitchFamily="34" charset="0"/>
              </a:rPr>
              <a:t>Valët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53951B-6773-4DCA-95E0-76F38B2EA117}"/>
              </a:ext>
            </a:extLst>
          </p:cNvPr>
          <p:cNvSpPr txBox="1"/>
          <p:nvPr/>
        </p:nvSpPr>
        <p:spPr>
          <a:xfrm>
            <a:off x="5418776" y="781225"/>
            <a:ext cx="2517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Britannic Bold" panose="020B0903060703020204" pitchFamily="34" charset="0"/>
              </a:rPr>
              <a:t>Energjia</a:t>
            </a:r>
            <a:endParaRPr lang="en-US" sz="3600" dirty="0">
              <a:latin typeface="Britannic Bold" panose="020B09030607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3E3354-D8A3-4B93-8236-E831F679AC67}"/>
              </a:ext>
            </a:extLst>
          </p:cNvPr>
          <p:cNvSpPr txBox="1"/>
          <p:nvPr/>
        </p:nvSpPr>
        <p:spPr>
          <a:xfrm>
            <a:off x="9454843" y="781225"/>
            <a:ext cx="2313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Britannic Bold" panose="020B0903060703020204" pitchFamily="34" charset="0"/>
              </a:rPr>
              <a:t>Potenciali</a:t>
            </a:r>
            <a:r>
              <a:rPr lang="en-US" dirty="0"/>
              <a:t>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2331A9-1843-4082-B441-50BB08B5DFB6}"/>
              </a:ext>
            </a:extLst>
          </p:cNvPr>
          <p:cNvCxnSpPr/>
          <p:nvPr/>
        </p:nvCxnSpPr>
        <p:spPr>
          <a:xfrm>
            <a:off x="1428216" y="1427556"/>
            <a:ext cx="15173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C5D993C-BFCF-4208-90EC-0C13D19C1D6B}"/>
              </a:ext>
            </a:extLst>
          </p:cNvPr>
          <p:cNvCxnSpPr/>
          <p:nvPr/>
        </p:nvCxnSpPr>
        <p:spPr>
          <a:xfrm>
            <a:off x="5418776" y="1427556"/>
            <a:ext cx="20289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412002A-7044-495A-A584-77C89F5A0EA5}"/>
              </a:ext>
            </a:extLst>
          </p:cNvPr>
          <p:cNvCxnSpPr/>
          <p:nvPr/>
        </p:nvCxnSpPr>
        <p:spPr>
          <a:xfrm>
            <a:off x="9454843" y="1427556"/>
            <a:ext cx="21938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Audio 27">
            <a:hlinkClick r:id="" action="ppaction://media"/>
            <a:extLst>
              <a:ext uri="{FF2B5EF4-FFF2-40B4-BE49-F238E27FC236}">
                <a16:creationId xmlns:a16="http://schemas.microsoft.com/office/drawing/2014/main" id="{B7E21643-349B-445E-A234-C171D97DEE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375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79"/>
    </mc:Choice>
    <mc:Fallback xmlns="">
      <p:transition spd="slow" advTm="48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9D63D-04A8-477C-AAD1-A802BCD5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20795-951C-45E4-85E4-6D270E7DB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F0E469-5643-4456-AD63-22CE24314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8" y="-23961"/>
            <a:ext cx="12192528" cy="68819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134FB6-516D-4245-970C-4C1109DAD16E}"/>
              </a:ext>
            </a:extLst>
          </p:cNvPr>
          <p:cNvSpPr txBox="1"/>
          <p:nvPr/>
        </p:nvSpPr>
        <p:spPr>
          <a:xfrm>
            <a:off x="6095736" y="1954580"/>
            <a:ext cx="60029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ooper Black" panose="0208090404030B020404" pitchFamily="18" charset="0"/>
              </a:rPr>
              <a:t>Tre tippet </a:t>
            </a:r>
            <a:r>
              <a:rPr lang="en-US" sz="2800" dirty="0" err="1">
                <a:solidFill>
                  <a:schemeClr val="bg1"/>
                </a:solidFill>
                <a:latin typeface="Cooper Black" panose="0208090404030B020404" pitchFamily="18" charset="0"/>
              </a:rPr>
              <a:t>bazike</a:t>
            </a:r>
            <a:r>
              <a:rPr lang="en-US" sz="28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te</a:t>
            </a:r>
            <a:r>
              <a:rPr lang="en-US" sz="28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sistemeve</a:t>
            </a:r>
            <a:r>
              <a:rPr lang="en-US" sz="2800" dirty="0">
                <a:solidFill>
                  <a:schemeClr val="bg1"/>
                </a:solidFill>
                <a:latin typeface="Cooper Black" panose="0208090404030B020404" pitchFamily="18" charset="0"/>
              </a:rPr>
              <a:t>: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BE4A76"/>
                </a:solidFill>
                <a:latin typeface="Britannic Bold" panose="020B0903060703020204" pitchFamily="34" charset="0"/>
              </a:rPr>
              <a:t>Ne det </a:t>
            </a:r>
            <a:r>
              <a:rPr lang="en-US" sz="2800" dirty="0" err="1">
                <a:solidFill>
                  <a:srgbClr val="BE4A76"/>
                </a:solidFill>
                <a:latin typeface="Britannic Bold" panose="020B0903060703020204" pitchFamily="34" charset="0"/>
              </a:rPr>
              <a:t>te</a:t>
            </a:r>
            <a:r>
              <a:rPr lang="en-US" sz="2800" dirty="0">
                <a:solidFill>
                  <a:srgbClr val="BE4A76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rgbClr val="BE4A76"/>
                </a:solidFill>
                <a:latin typeface="Britannic Bold" panose="020B0903060703020204" pitchFamily="34" charset="0"/>
              </a:rPr>
              <a:t>hapur</a:t>
            </a:r>
            <a:r>
              <a:rPr lang="en-US" sz="2800" dirty="0">
                <a:solidFill>
                  <a:srgbClr val="BE4A76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(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merret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me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energjine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fryrjes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dhe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ndryshimit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vellimit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pa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thyer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valet)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BE4A76"/>
                </a:solidFill>
                <a:latin typeface="Britannic Bold" panose="020B0903060703020204" pitchFamily="34" charset="0"/>
              </a:rPr>
              <a:t>Prane</a:t>
            </a:r>
            <a:r>
              <a:rPr lang="en-US" sz="2800" dirty="0">
                <a:solidFill>
                  <a:srgbClr val="BE4A76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rgbClr val="BE4A76"/>
                </a:solidFill>
                <a:latin typeface="Britannic Bold" panose="020B0903060703020204" pitchFamily="34" charset="0"/>
              </a:rPr>
              <a:t>bregut</a:t>
            </a:r>
            <a:r>
              <a:rPr lang="en-US" sz="2800" dirty="0">
                <a:solidFill>
                  <a:srgbClr val="BE4A76"/>
                </a:solidFill>
                <a:latin typeface="Britannic Bold" panose="020B0903060703020204" pitchFamily="34" charset="0"/>
              </a:rPr>
              <a:t>(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merret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me amplitude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maksimale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valeve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BE4A76"/>
                </a:solidFill>
                <a:latin typeface="Britannic Bold" panose="020B0903060703020204" pitchFamily="34" charset="0"/>
              </a:rPr>
              <a:t>Paisjet</a:t>
            </a:r>
            <a:r>
              <a:rPr lang="en-US" sz="2800" dirty="0">
                <a:solidFill>
                  <a:srgbClr val="BE4A76"/>
                </a:solidFill>
                <a:latin typeface="Britannic Bold" panose="020B0903060703020204" pitchFamily="34" charset="0"/>
              </a:rPr>
              <a:t> e </a:t>
            </a:r>
            <a:r>
              <a:rPr lang="en-US" sz="2800" dirty="0" err="1">
                <a:solidFill>
                  <a:srgbClr val="BE4A76"/>
                </a:solidFill>
                <a:latin typeface="Britannic Bold" panose="020B0903060703020204" pitchFamily="34" charset="0"/>
              </a:rPr>
              <a:t>ngulitura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(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ndertuara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per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tu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marre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me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thyerjen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e vales)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F7C5D4-5885-4718-BBCF-F93EAE40FD22}"/>
              </a:ext>
            </a:extLst>
          </p:cNvPr>
          <p:cNvCxnSpPr>
            <a:cxnSpLocks/>
          </p:cNvCxnSpPr>
          <p:nvPr/>
        </p:nvCxnSpPr>
        <p:spPr>
          <a:xfrm>
            <a:off x="5777948" y="2570922"/>
            <a:ext cx="632075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35872F4B-6667-42AC-BA92-52611F784F2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3875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11"/>
    </mc:Choice>
    <mc:Fallback xmlns="">
      <p:transition spd="slow" advTm="14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603A7-71F9-4CB7-BFD3-7C52AB56A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7791" y="251791"/>
            <a:ext cx="5579165" cy="6414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Paisjet</a:t>
            </a:r>
            <a:r>
              <a:rPr lang="en-US" sz="3600" dirty="0">
                <a:solidFill>
                  <a:srgbClr val="002060"/>
                </a:solidFill>
                <a:latin typeface="Britannic Bold" panose="020B0903060703020204" pitchFamily="34" charset="0"/>
              </a:rPr>
              <a:t> e </a:t>
            </a:r>
            <a:r>
              <a:rPr lang="en-US" sz="3600" dirty="0" err="1">
                <a:solidFill>
                  <a:srgbClr val="002060"/>
                </a:solidFill>
                <a:latin typeface="Britannic Bold" panose="020B0903060703020204" pitchFamily="34" charset="0"/>
              </a:rPr>
              <a:t>energjise</a:t>
            </a:r>
            <a:r>
              <a:rPr lang="en-US" sz="3600" dirty="0">
                <a:solidFill>
                  <a:srgbClr val="002060"/>
                </a:solidFill>
                <a:latin typeface="Britannic Bold" panose="020B0903060703020204" pitchFamily="34" charset="0"/>
              </a:rPr>
              <a:t> se vales: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01./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Paisjet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profilit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vales-e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kthejne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lartesine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lekundese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siperfaqes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se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ujit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ne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energji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mekanike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02./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Kolonat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luhatese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ujit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-ato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shnderrojne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energjine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e vales ne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presion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ajrit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03./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Paisjet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rgbClr val="BE4A76"/>
                </a:solidFill>
                <a:latin typeface="Franklin Gothic Demi Cond" panose="020B0706030402020204" pitchFamily="34" charset="0"/>
              </a:rPr>
              <a:t>kapjes</a:t>
            </a:r>
            <a:r>
              <a:rPr lang="en-US" dirty="0">
                <a:solidFill>
                  <a:srgbClr val="BE4A76"/>
                </a:solidFill>
                <a:latin typeface="Franklin Gothic Demi Cond" panose="020B0706030402020204" pitchFamily="34" charset="0"/>
              </a:rPr>
              <a:t> se 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vales-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ata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onvertojne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energjite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valeve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ne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energji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Franklin Gothic Demi Cond" panose="020B0706030402020204" pitchFamily="34" charset="0"/>
              </a:rPr>
              <a:t>potenciale</a:t>
            </a:r>
            <a:r>
              <a:rPr lang="en-US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2886D3-A873-46A0-8117-7B79B834CF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976730" cy="70104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775137-2A32-4BDB-807A-A0B73EC41CE8}"/>
              </a:ext>
            </a:extLst>
          </p:cNvPr>
          <p:cNvCxnSpPr/>
          <p:nvPr/>
        </p:nvCxnSpPr>
        <p:spPr>
          <a:xfrm>
            <a:off x="6771861" y="1855304"/>
            <a:ext cx="49828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1584834-37DD-49A1-AEB6-4FDC27EAE77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257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4"/>
    </mc:Choice>
    <mc:Fallback xmlns="">
      <p:transition spd="slow" advTm="138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A03524-9F40-4A2E-9572-4C7C6F494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A37801-0D40-47DB-86F9-EC6D161CCD67}"/>
              </a:ext>
            </a:extLst>
          </p:cNvPr>
          <p:cNvSpPr/>
          <p:nvPr/>
        </p:nvSpPr>
        <p:spPr>
          <a:xfrm>
            <a:off x="7116417" y="0"/>
            <a:ext cx="5075583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71938E-C03D-4B3C-8F80-6E6362798A03}"/>
              </a:ext>
            </a:extLst>
          </p:cNvPr>
          <p:cNvSpPr txBox="1"/>
          <p:nvPr/>
        </p:nvSpPr>
        <p:spPr>
          <a:xfrm>
            <a:off x="7275443" y="477077"/>
            <a:ext cx="477078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Paisja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kapjes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se </a:t>
            </a:r>
            <a:r>
              <a:rPr lang="en-US" sz="28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valeve</a:t>
            </a:r>
            <a:r>
              <a:rPr lang="en-US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endParaRPr lang="en-US" sz="2400" dirty="0">
              <a:solidFill>
                <a:schemeClr val="bg1"/>
              </a:solidFill>
              <a:latin typeface="Britannic Bold" panose="020B090306070302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Britannic Bold" panose="020B0903060703020204" pitchFamily="34" charset="0"/>
            </a:endParaRPr>
          </a:p>
          <a:p>
            <a:endParaRPr lang="en-US" sz="2400" dirty="0">
              <a:solidFill>
                <a:schemeClr val="bg1"/>
              </a:solidFill>
              <a:latin typeface="Britannic Bold" panose="020B0903060703020204" pitchFamily="34" charset="0"/>
            </a:endParaRPr>
          </a:p>
          <a:p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paisje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per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kapjen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valeve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njohur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ngjithashtu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si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paisje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energjise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se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valeve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mbikaluese,eshte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paisje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energjie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valore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vijes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bregdetare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ne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afersi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bregut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qe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kap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levizjet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baticave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dhe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konverton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ate ne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energji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potenciale.Kjo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paisje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ndre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valet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qe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mbajne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rezervuarin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mbi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nivelin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detit.Kerkon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fuqi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mjaftueshme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valore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per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mbushur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rezervuarin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Britannic Bold" panose="020B0903060703020204" pitchFamily="34" charset="0"/>
              </a:rPr>
              <a:t>mbylljes</a:t>
            </a:r>
            <a:r>
              <a:rPr lang="en-US" sz="2400" dirty="0">
                <a:solidFill>
                  <a:schemeClr val="bg1"/>
                </a:solidFill>
                <a:latin typeface="Britannic Bold" panose="020B0903060703020204" pitchFamily="34" charset="0"/>
              </a:rPr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DC3F2F3-1FD4-447F-814C-AB2EE38B0083}"/>
              </a:ext>
            </a:extLst>
          </p:cNvPr>
          <p:cNvCxnSpPr>
            <a:cxnSpLocks/>
          </p:cNvCxnSpPr>
          <p:nvPr/>
        </p:nvCxnSpPr>
        <p:spPr>
          <a:xfrm>
            <a:off x="7381460" y="1219200"/>
            <a:ext cx="454549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ACCDFA3E-50A0-438F-9F99-85FA4373A1F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626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12"/>
    </mc:Choice>
    <mc:Fallback xmlns="">
      <p:transition spd="slow" advTm="9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225F2-5C89-4B51-9C02-4E771AEB9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2" y="36512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Britannic Bold" panose="020B0903060703020204" pitchFamily="34" charset="0"/>
              </a:rPr>
              <a:t>Ide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Britannic Bold" panose="020B0903060703020204" pitchFamily="34" charset="0"/>
              </a:rPr>
              <a:t>inovative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67833-E288-4961-BB33-67E9DDF8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852" y="1862621"/>
            <a:ext cx="484698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Perdorimi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I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paisjes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me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rul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valesh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valeve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poshtme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-e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vendosur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ne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dysheme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detit,Esgte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me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lehte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per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ndertuar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infrastrukturen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eksportit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energjise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elektrike,por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dendesia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energjise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eshte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me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ulet,dhe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ende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jane duke u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zhvilluar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prototipe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7F822-87D8-48CE-B790-5D18078F32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9639" y="193192"/>
            <a:ext cx="6792361" cy="29949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5F32FA-2C50-4F98-ADEE-8844C9D2D0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77" t="57043" r="4423" b="4192"/>
          <a:stretch/>
        </p:blipFill>
        <p:spPr>
          <a:xfrm>
            <a:off x="5208104" y="3669818"/>
            <a:ext cx="6983896" cy="318818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CF1CD5-487C-4C56-A690-0E2440C3E3D4}"/>
              </a:ext>
            </a:extLst>
          </p:cNvPr>
          <p:cNvCxnSpPr/>
          <p:nvPr/>
        </p:nvCxnSpPr>
        <p:spPr>
          <a:xfrm>
            <a:off x="344557" y="1537252"/>
            <a:ext cx="41081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B944311-7D51-40C5-9464-95E7D628870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944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0"/>
    </mc:Choice>
    <mc:Fallback xmlns="">
      <p:transition spd="slow" advTm="10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8EE70-B2D1-47EF-8BCD-269769D9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79" y="10008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“Fermat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valeve”pse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jo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nje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ardhme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 e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afert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Franklin Gothic Demi Cond" panose="020B0706030402020204" pitchFamily="34" charset="0"/>
              </a:rPr>
              <a:t>!?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7792FC-2BFE-4ECF-845C-ABB167F47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1270"/>
          <a:stretch/>
        </p:blipFill>
        <p:spPr>
          <a:xfrm>
            <a:off x="19878" y="1736035"/>
            <a:ext cx="12192000" cy="489667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4F3437-09E0-4FFE-AA16-1B38C67D0CD4}"/>
              </a:ext>
            </a:extLst>
          </p:cNvPr>
          <p:cNvCxnSpPr/>
          <p:nvPr/>
        </p:nvCxnSpPr>
        <p:spPr>
          <a:xfrm>
            <a:off x="437322" y="1364974"/>
            <a:ext cx="113571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9AB4904-C9DA-4808-8208-6BD4463C844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57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68"/>
    </mc:Choice>
    <mc:Fallback xmlns="">
      <p:transition spd="slow" advTm="78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E87420-97AD-4C3D-BCBF-56BFA34B0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3C2416-354B-4941-80A7-34ADCA3FB489}"/>
              </a:ext>
            </a:extLst>
          </p:cNvPr>
          <p:cNvSpPr/>
          <p:nvPr/>
        </p:nvSpPr>
        <p:spPr>
          <a:xfrm>
            <a:off x="357810" y="251791"/>
            <a:ext cx="11529390" cy="638754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D3E460-81DE-4110-8D5A-9C8F1DBB0113}"/>
              </a:ext>
            </a:extLst>
          </p:cNvPr>
          <p:cNvSpPr txBox="1"/>
          <p:nvPr/>
        </p:nvSpPr>
        <p:spPr>
          <a:xfrm>
            <a:off x="569847" y="612843"/>
            <a:ext cx="110788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Sfidat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qe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hasen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ne keto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projekte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Paisjet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shpeshhere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shkaterrohen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nga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forcat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valeve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dhe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stuhite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forta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Aksesueshmeria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mirembajtja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dhe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riparimi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jane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shume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kushtueshme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Efikasiteti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tipik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I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paisjeve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energjise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valore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per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momentin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eshte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vetem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rreth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30%.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Ka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nje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ndikim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mundshem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ne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mjedisin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ujor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Ndotja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akustike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,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mund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kete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nje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ndikim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negative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nqs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nuk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monitorohet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Konkurenti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kryesor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I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energjise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se vales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eshte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energjia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eres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cila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po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perparon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gjithashtu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shume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Ngritja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fermave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valore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do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sillte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zhvendosjen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peshkatareve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dhe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kjo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ka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ndikim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madh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ne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ekonomine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e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tyre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Valet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gjenerojne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rreth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2700 giga/wat </a:t>
            </a:r>
            <a:r>
              <a:rPr lang="en-US" sz="2400" dirty="0" err="1">
                <a:solidFill>
                  <a:schemeClr val="bg1"/>
                </a:solidFill>
                <a:latin typeface="Cooper Black" panose="0208090404030B020404" pitchFamily="18" charset="0"/>
              </a:rPr>
              <a:t>fuqi</a:t>
            </a: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.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F398379-BF1C-41AC-87A1-C076A3329BC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187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38"/>
    </mc:Choice>
    <mc:Fallback xmlns="">
      <p:transition spd="slow" advTm="5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How It Works: Wave Energy">
            <a:hlinkClick r:id="" action="ppaction://media"/>
            <a:extLst>
              <a:ext uri="{FF2B5EF4-FFF2-40B4-BE49-F238E27FC236}">
                <a16:creationId xmlns:a16="http://schemas.microsoft.com/office/drawing/2014/main" id="{2A7F4C1B-1B53-4930-B1AA-A43DB8665E98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FA8DD38-A7C7-4BC4-A25B-6D5E0018BB1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958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01"/>
    </mc:Choice>
    <mc:Fallback xmlns="">
      <p:transition spd="slow" advTm="139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220" objId="4"/>
        <p14:triggerEvt type="onClick" time="5060" objId="4"/>
        <p14:triggerEvt type="onClick" time="5735" objId="4"/>
        <p14:triggerEvt type="onClick" time="5865" objId="4"/>
        <p14:triggerEvt type="onClick" time="7939" objId="4"/>
        <p14:triggerEvt type="onClick" time="8131" objId="4"/>
        <p14:pauseEvt time="13901" objId="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7|1.1|0.7|1.3|12.7|1.5|0.9|0.8|1.3|10.4|1.1|1.1|1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8|1.1|4.1|4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|2.1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6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562</Words>
  <Application>Microsoft Office PowerPoint</Application>
  <PresentationFormat>Widescreen</PresentationFormat>
  <Paragraphs>41</Paragraphs>
  <Slides>9</Slides>
  <Notes>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 inovative</vt:lpstr>
      <vt:lpstr>“Fermat e valeve”pse jo nje e ardhme e afert!?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Hernand Hasanllari</dc:creator>
  <cp:lastModifiedBy>Unknown User</cp:lastModifiedBy>
  <cp:revision>14</cp:revision>
  <dcterms:created xsi:type="dcterms:W3CDTF">2021-12-12T22:10:31Z</dcterms:created>
  <dcterms:modified xsi:type="dcterms:W3CDTF">2022-02-07T09:19:17Z</dcterms:modified>
</cp:coreProperties>
</file>