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8" name="Google Shape;88;p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5" name="Google Shape;95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120812a46f0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2" name="Google Shape;102;g120812a46f0_0_1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9" name="Google Shape;109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6" name="Google Shape;116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3" name="Google Shape;123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1" name="Google Shape;131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8" name="Google Shape;138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120812a46f0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6" name="Google Shape;146;g120812a46f0_0_5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120812a46f0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3" name="Google Shape;153;g120812a46f0_0_7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120812a46f0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0" name="Google Shape;160;g120812a46f0_0_9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7" name="Google Shape;167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5" name="Google Shape;175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2" name="Google Shape;182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120812a46f0_0_3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120812a46f0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slovni slajd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adržaj s opisom" type="objTx">
  <p:cSld name="OBJECT_WITH_CAPTION_TEX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20" name="Google Shape;20;p3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21" name="Google Shape;21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slov i sadržaj" type="obj">
  <p:cSld name="OBJECT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aglavlje sekcije" type="secHead">
  <p:cSld name="SECTION_HEADER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3" name="Google Shape;33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va sadržaja" type="twoObj">
  <p:cSld name="TWO_OBJECTS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Usporedba" type="twoTxTwoObj">
  <p:cSld name="TWO_OBJECTS_WITH_TEXT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6" name="Google Shape;46;p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8" name="Google Shape;48;p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amo naslov" type="titleOnly">
  <p:cSld name="TITLE_ONLY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azno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ka s opisom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slov i okomiti teks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komiti naslov i teks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>
    <mc:Choice Requires="p14">
      <p:transition spd="slow" p14:dur="1000">
        <p:push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jpg"/><Relationship Id="rId4" Type="http://schemas.openxmlformats.org/officeDocument/2006/relationships/image" Target="../media/image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8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8909" y="354250"/>
            <a:ext cx="1038808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3"/>
          <p:cNvSpPr txBox="1"/>
          <p:nvPr>
            <p:ph type="ctrTitle"/>
          </p:nvPr>
        </p:nvSpPr>
        <p:spPr>
          <a:xfrm>
            <a:off x="1524000" y="148151"/>
            <a:ext cx="9144000" cy="812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60"/>
              <a:buFont typeface="Calibri"/>
              <a:buNone/>
            </a:pPr>
            <a:r>
              <a:rPr lang="en-US"/>
              <a:t>Fotonaponski samočistilac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 txBox="1"/>
          <p:nvPr>
            <p:ph type="title"/>
          </p:nvPr>
        </p:nvSpPr>
        <p:spPr>
          <a:xfrm>
            <a:off x="839800" y="457200"/>
            <a:ext cx="3932100" cy="498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US" sz="3600"/>
              <a:t>Shema sklopa</a:t>
            </a:r>
            <a:endParaRPr sz="3600"/>
          </a:p>
        </p:txBody>
      </p:sp>
      <p:sp>
        <p:nvSpPr>
          <p:cNvPr id="91" name="Google Shape;91;p14"/>
          <p:cNvSpPr txBox="1"/>
          <p:nvPr>
            <p:ph idx="2" type="body"/>
          </p:nvPr>
        </p:nvSpPr>
        <p:spPr>
          <a:xfrm>
            <a:off x="839800" y="956100"/>
            <a:ext cx="3932100" cy="55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US" sz="2400"/>
              <a:t>2 stepper motora pomiču čistač po solarnim panelima. </a:t>
            </a:r>
            <a:endParaRPr sz="24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 sz="24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US" sz="2400"/>
              <a:t>Elektronika se nalazi u kutijci za elektroniku koja je fiksirana  na dvo-komponentnu platformu vijcima i maticama. </a:t>
            </a:r>
            <a:endParaRPr sz="24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 sz="24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US" sz="2400"/>
              <a:t>Stroj sadrži 16 3D printanih dijelova i 17 gotovih dijelova (bez vijaka), što čini stroj oko 48% 3D printanim.</a:t>
            </a:r>
            <a:endParaRPr sz="2400"/>
          </a:p>
        </p:txBody>
      </p:sp>
      <p:pic>
        <p:nvPicPr>
          <p:cNvPr id="92" name="Google Shape;9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66925" y="0"/>
            <a:ext cx="4469267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5"/>
          <p:cNvSpPr txBox="1"/>
          <p:nvPr>
            <p:ph type="title"/>
          </p:nvPr>
        </p:nvSpPr>
        <p:spPr>
          <a:xfrm>
            <a:off x="839800" y="457200"/>
            <a:ext cx="3932100" cy="498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US" sz="3600"/>
              <a:t>Shema elektronike </a:t>
            </a:r>
            <a:endParaRPr sz="3600"/>
          </a:p>
        </p:txBody>
      </p:sp>
      <p:sp>
        <p:nvSpPr>
          <p:cNvPr id="98" name="Google Shape;98;p15"/>
          <p:cNvSpPr txBox="1"/>
          <p:nvPr>
            <p:ph idx="2" type="body"/>
          </p:nvPr>
        </p:nvSpPr>
        <p:spPr>
          <a:xfrm>
            <a:off x="839800" y="956100"/>
            <a:ext cx="3932100" cy="55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400"/>
              <a:t>2 solarna panela napajaju TP4056 koji ujedno puni baterije te napaja ESP32 i stepper motore.</a:t>
            </a:r>
            <a:endParaRPr sz="24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4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400"/>
              <a:t>stepper motorima treba booster voltaže jer je voltaža baterije niska za njih.</a:t>
            </a:r>
            <a:endParaRPr sz="24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4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400"/>
              <a:t>Boosteri dižu voltažu sa 4.1 na 5 volta dovoljno za stepper motore. </a:t>
            </a:r>
            <a:endParaRPr sz="24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4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400"/>
              <a:t>TP4056 je također spojen na ESP32 koji kontrolira stepper motore.</a:t>
            </a:r>
            <a:endParaRPr sz="24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 sz="2400"/>
          </a:p>
        </p:txBody>
      </p:sp>
      <p:pic>
        <p:nvPicPr>
          <p:cNvPr id="99" name="Google Shape;99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09750" y="540825"/>
            <a:ext cx="6010275" cy="5495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6"/>
          <p:cNvSpPr txBox="1"/>
          <p:nvPr>
            <p:ph type="title"/>
          </p:nvPr>
        </p:nvSpPr>
        <p:spPr>
          <a:xfrm>
            <a:off x="839800" y="457200"/>
            <a:ext cx="3932100" cy="498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US" sz="3600"/>
              <a:t>Kod za ESP32</a:t>
            </a:r>
            <a:endParaRPr sz="3600"/>
          </a:p>
        </p:txBody>
      </p:sp>
      <p:sp>
        <p:nvSpPr>
          <p:cNvPr id="105" name="Google Shape;105;p16"/>
          <p:cNvSpPr txBox="1"/>
          <p:nvPr>
            <p:ph idx="2" type="body"/>
          </p:nvPr>
        </p:nvSpPr>
        <p:spPr>
          <a:xfrm>
            <a:off x="839800" y="956100"/>
            <a:ext cx="3932100" cy="55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400"/>
              <a:t>ESP32 je mikrokontroler sa kojim kontroliramo </a:t>
            </a:r>
            <a:r>
              <a:rPr lang="en-US" sz="2400"/>
              <a:t>28BYJ-48 stepper motore. </a:t>
            </a:r>
            <a:endParaRPr sz="24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4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400"/>
              <a:t>Kontroliramo stepper motore pomoću koda kojeg šaljemo u ESP32. </a:t>
            </a:r>
            <a:endParaRPr sz="24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4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400"/>
              <a:t>Za ESP32 se koristi Arduino IDE preko kojeg se mogu programirati više  različitih mikrokontrolera.</a:t>
            </a:r>
            <a:endParaRPr sz="24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t/>
            </a:r>
            <a:endParaRPr sz="24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t/>
            </a:r>
            <a:endParaRPr sz="2400"/>
          </a:p>
        </p:txBody>
      </p:sp>
      <p:pic>
        <p:nvPicPr>
          <p:cNvPr id="106" name="Google Shape;10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61000" y="0"/>
            <a:ext cx="4893618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7"/>
          <p:cNvSpPr txBox="1"/>
          <p:nvPr>
            <p:ph type="title"/>
          </p:nvPr>
        </p:nvSpPr>
        <p:spPr>
          <a:xfrm>
            <a:off x="839801" y="457200"/>
            <a:ext cx="43848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Calibri"/>
              <a:buNone/>
            </a:pPr>
            <a:r>
              <a:rPr lang="en-US" sz="4800"/>
              <a:t>ESP32 mikrokontroler</a:t>
            </a:r>
            <a:endParaRPr sz="4800"/>
          </a:p>
        </p:txBody>
      </p:sp>
      <p:pic>
        <p:nvPicPr>
          <p:cNvPr descr="Slika na kojoj se prikazuje tekst, elektronički, strujni krug&#10;&#10;Opis je automatski generiran" id="112" name="Google Shape;112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0" y="688181"/>
            <a:ext cx="4907987" cy="4728596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7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C1E21"/>
              </a:buClr>
              <a:buSzPts val="1600"/>
              <a:buNone/>
            </a:pPr>
            <a:r>
              <a:rPr lang="en-US" sz="2400"/>
              <a:t>ESP32 ima glavnu ulogu u stroju. </a:t>
            </a:r>
            <a:endParaRPr sz="24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C1E21"/>
              </a:buClr>
              <a:buSzPts val="1600"/>
              <a:buNone/>
            </a:pPr>
            <a:r>
              <a:t/>
            </a:r>
            <a:endParaRPr sz="24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C1E21"/>
              </a:buClr>
              <a:buSzPts val="1600"/>
              <a:buNone/>
            </a:pPr>
            <a:r>
              <a:rPr lang="en-US" sz="2400"/>
              <a:t>ESP32 je mikrokontroler zaslužan za pokretanje 28BYJ-48 stepper motora, odnosno, ciklus čišćenja.</a:t>
            </a:r>
            <a:endParaRPr sz="24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Quattrocento Sans"/>
              <a:buNone/>
            </a:pPr>
            <a:r>
              <a:rPr i="0" lang="en-US" sz="4800"/>
              <a:t>T</a:t>
            </a:r>
            <a:r>
              <a:rPr lang="en-US" sz="4800"/>
              <a:t>P</a:t>
            </a:r>
            <a:r>
              <a:rPr i="0" lang="en-US" sz="4800"/>
              <a:t>4056 </a:t>
            </a:r>
            <a:r>
              <a:rPr lang="en-US" sz="4800"/>
              <a:t>punjač</a:t>
            </a:r>
            <a:endParaRPr b="1" sz="4800"/>
          </a:p>
        </p:txBody>
      </p:sp>
      <p:sp>
        <p:nvSpPr>
          <p:cNvPr id="119" name="Google Shape;119;p18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1E21"/>
              </a:buClr>
              <a:buSzPts val="2400"/>
              <a:buNone/>
            </a:pPr>
            <a:r>
              <a:rPr i="0" lang="en-US" sz="2400"/>
              <a:t>TP4056 je potpuni linearni punjač konstantne struje/konstantnog napona za jednoćelijske litij-ionske baterije</a:t>
            </a:r>
            <a:r>
              <a:rPr lang="en-US" sz="2400"/>
              <a:t>.</a:t>
            </a:r>
            <a:endParaRPr sz="24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1E21"/>
              </a:buClr>
              <a:buSzPts val="2400"/>
              <a:buNone/>
            </a:pPr>
            <a:r>
              <a:t/>
            </a:r>
            <a:endParaRPr sz="24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1E21"/>
              </a:buClr>
              <a:buSzPts val="2400"/>
              <a:buNone/>
            </a:pPr>
            <a:r>
              <a:rPr i="0" lang="en-US" sz="2400"/>
              <a:t>(18650 </a:t>
            </a:r>
            <a:r>
              <a:rPr lang="en-US" sz="2400"/>
              <a:t>litij-ionska</a:t>
            </a:r>
            <a:r>
              <a:rPr i="0" lang="en-US" sz="2400"/>
              <a:t> baterija u </a:t>
            </a:r>
            <a:r>
              <a:rPr lang="en-US" sz="2400"/>
              <a:t>stroju)</a:t>
            </a:r>
            <a:endParaRPr sz="2400"/>
          </a:p>
          <a:p>
            <a:pPr indent="0" lvl="0" marL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C1E21"/>
              </a:buClr>
              <a:buSzPts val="1600"/>
              <a:buNone/>
            </a:pPr>
            <a:br>
              <a:rPr i="0" lang="en-US" sz="2400"/>
            </a:br>
            <a:endParaRPr sz="2400"/>
          </a:p>
        </p:txBody>
      </p:sp>
      <p:pic>
        <p:nvPicPr>
          <p:cNvPr descr="Slika na kojoj se prikazuje tekst, elektronički, strujni krug&#10;&#10;Opis je automatski generiran" id="120" name="Google Shape;120;p1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59897" y="923062"/>
            <a:ext cx="6835800" cy="467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9"/>
          <p:cNvSpPr txBox="1"/>
          <p:nvPr>
            <p:ph type="title"/>
          </p:nvPr>
        </p:nvSpPr>
        <p:spPr>
          <a:xfrm>
            <a:off x="839800" y="457200"/>
            <a:ext cx="51099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Calibri"/>
              <a:buNone/>
            </a:pPr>
            <a:r>
              <a:rPr lang="en-US" sz="4800"/>
              <a:t>28BYJ-48</a:t>
            </a:r>
            <a:endParaRPr sz="48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Calibri"/>
              <a:buNone/>
            </a:pPr>
            <a:r>
              <a:rPr lang="en-US" sz="4800"/>
              <a:t>stepper motor</a:t>
            </a:r>
            <a:endParaRPr sz="4800"/>
          </a:p>
        </p:txBody>
      </p:sp>
      <p:sp>
        <p:nvSpPr>
          <p:cNvPr id="126" name="Google Shape;126;p1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/>
              <a:t>28BYJ-48 četverofazni stepper motor ima funkciju pomicanja čistača po solarnim panelima.</a:t>
            </a:r>
            <a:endParaRPr sz="24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/>
              <a:t>Motor istosmjerne struje ne može kontrolirati položaj rotora. </a:t>
            </a:r>
            <a:endParaRPr sz="24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/>
              <a:t>Stepper motor ima sposobnost kontroliranja položaja rotora.</a:t>
            </a:r>
            <a:endParaRPr sz="2400"/>
          </a:p>
        </p:txBody>
      </p:sp>
      <p:pic>
        <p:nvPicPr>
          <p:cNvPr id="127" name="Google Shape;127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03175" y="1931799"/>
            <a:ext cx="4883974" cy="4883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317850" y="549300"/>
            <a:ext cx="3052976" cy="189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0"/>
          <p:cNvSpPr txBox="1"/>
          <p:nvPr>
            <p:ph type="title"/>
          </p:nvPr>
        </p:nvSpPr>
        <p:spPr>
          <a:xfrm>
            <a:off x="839800" y="457200"/>
            <a:ext cx="43512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Calibri"/>
              <a:buNone/>
            </a:pPr>
            <a:r>
              <a:rPr lang="en-US" sz="4800"/>
              <a:t>XL6009E1 voltage booster</a:t>
            </a:r>
            <a:endParaRPr sz="4800"/>
          </a:p>
        </p:txBody>
      </p:sp>
      <p:pic>
        <p:nvPicPr>
          <p:cNvPr descr="Slika na kojoj se prikazuje elektronički&#10;&#10;Opis je automatski generiran" id="134" name="Google Shape;134;p20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24893" y="584258"/>
            <a:ext cx="5689483" cy="5689483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2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/>
              <a:t>Modul pretvornika služi kao pojačivač voltaže sa 4.1v na 5v zbog potrebe stepper motora.</a:t>
            </a:r>
            <a:endParaRPr sz="24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Calibri"/>
              <a:buNone/>
            </a:pPr>
            <a:r>
              <a:rPr lang="en-US" sz="4800"/>
              <a:t>Reduktor</a:t>
            </a:r>
            <a:endParaRPr sz="4800"/>
          </a:p>
        </p:txBody>
      </p:sp>
      <p:sp>
        <p:nvSpPr>
          <p:cNvPr id="141" name="Google Shape;141;p21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/>
              <a:t>Reduktor sa </a:t>
            </a:r>
            <a:r>
              <a:rPr lang="en-US" sz="2400"/>
              <a:t>zupčastim prijenosom </a:t>
            </a:r>
            <a:r>
              <a:rPr lang="en-US" sz="2400"/>
              <a:t>je skup elemenata potreban zbog toga što sam 28BYJ-48 stepper motor ima nedovoljnu torzijsku snagu da neopterećeno dr</a:t>
            </a:r>
            <a:r>
              <a:rPr lang="en-US" sz="2400">
                <a:solidFill>
                  <a:srgbClr val="211819"/>
                </a:solidFill>
                <a:highlight>
                  <a:srgbClr val="FFFFFF"/>
                </a:highlight>
              </a:rPr>
              <a:t>ži</a:t>
            </a:r>
            <a:endParaRPr sz="2400">
              <a:solidFill>
                <a:srgbClr val="211819"/>
              </a:solidFill>
              <a:highlight>
                <a:srgbClr val="FFFFFF"/>
              </a:highlight>
            </a:endParaRPr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/>
              <a:t>čistač. </a:t>
            </a:r>
            <a:endParaRPr sz="2400"/>
          </a:p>
        </p:txBody>
      </p:sp>
      <p:pic>
        <p:nvPicPr>
          <p:cNvPr id="142" name="Google Shape;142;p21"/>
          <p:cNvPicPr preferRelativeResize="0"/>
          <p:nvPr/>
        </p:nvPicPr>
        <p:blipFill rotWithShape="1">
          <a:blip r:embed="rId3">
            <a:alphaModFix/>
          </a:blip>
          <a:srcRect b="9741" l="10936" r="7630" t="12442"/>
          <a:stretch/>
        </p:blipFill>
        <p:spPr>
          <a:xfrm>
            <a:off x="7111500" y="3924350"/>
            <a:ext cx="3789301" cy="2368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1"/>
          <p:cNvPicPr preferRelativeResize="0"/>
          <p:nvPr/>
        </p:nvPicPr>
        <p:blipFill rotWithShape="1">
          <a:blip r:embed="rId4">
            <a:alphaModFix/>
          </a:blip>
          <a:srcRect b="7000" l="12218" r="13635" t="5478"/>
          <a:stretch/>
        </p:blipFill>
        <p:spPr>
          <a:xfrm>
            <a:off x="7467525" y="250200"/>
            <a:ext cx="3009399" cy="35870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2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Calibri"/>
              <a:buNone/>
            </a:pPr>
            <a:r>
              <a:rPr lang="en-US" sz="4800"/>
              <a:t>Kutija elektronike</a:t>
            </a:r>
            <a:endParaRPr sz="4800"/>
          </a:p>
        </p:txBody>
      </p:sp>
      <p:sp>
        <p:nvSpPr>
          <p:cNvPr id="149" name="Google Shape;149;p22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/>
              <a:t>Kutija elektronike je sklop od 5 3D printanih komponenata koji služe za čuvanje elektronike od vanjskih uvijeta te ih drži u jednom mjestu.</a:t>
            </a:r>
            <a:endParaRPr sz="2400"/>
          </a:p>
        </p:txBody>
      </p:sp>
      <p:pic>
        <p:nvPicPr>
          <p:cNvPr id="150" name="Google Shape;15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24263" y="655575"/>
            <a:ext cx="7115311" cy="47669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3"/>
          <p:cNvSpPr txBox="1"/>
          <p:nvPr>
            <p:ph type="title"/>
          </p:nvPr>
        </p:nvSpPr>
        <p:spPr>
          <a:xfrm>
            <a:off x="839800" y="457200"/>
            <a:ext cx="48306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Calibri"/>
              <a:buNone/>
            </a:pPr>
            <a:r>
              <a:rPr lang="en-US" sz="4800"/>
              <a:t>Dvo-komponetna platforma</a:t>
            </a:r>
            <a:endParaRPr sz="4800"/>
          </a:p>
        </p:txBody>
      </p:sp>
      <p:sp>
        <p:nvSpPr>
          <p:cNvPr id="156" name="Google Shape;156;p23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/>
              <a:t>Dvo-komponetna platforma je baza stroja, te drži skoro sve komponente stroja.</a:t>
            </a:r>
            <a:endParaRPr sz="24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/>
              <a:t>Printana je u dva komponenta zbog instalacije linearne vodilice i lakše zamijene u slučaju oštećenja.</a:t>
            </a:r>
            <a:endParaRPr sz="2400"/>
          </a:p>
        </p:txBody>
      </p:sp>
      <p:pic>
        <p:nvPicPr>
          <p:cNvPr id="157" name="Google Shape;15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76688" y="1303488"/>
            <a:ext cx="7115311" cy="42510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4"/>
          <p:cNvSpPr txBox="1"/>
          <p:nvPr>
            <p:ph type="title"/>
          </p:nvPr>
        </p:nvSpPr>
        <p:spPr>
          <a:xfrm>
            <a:off x="839800" y="457200"/>
            <a:ext cx="52968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Calibri"/>
              <a:buNone/>
            </a:pPr>
            <a:r>
              <a:rPr lang="en-US" sz="4800"/>
              <a:t>Mehanizam pomicanja čištača</a:t>
            </a:r>
            <a:endParaRPr sz="4800"/>
          </a:p>
        </p:txBody>
      </p:sp>
      <p:sp>
        <p:nvSpPr>
          <p:cNvPr id="163" name="Google Shape;163;p24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/>
              <a:t>čištač se može linearno pomicati te se također može rotirati zbog dva 28BYJ-48 stepper motora. </a:t>
            </a:r>
            <a:endParaRPr sz="24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/>
          </a:p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/>
              <a:t>Pomiče se linearno po panelima naprijed i nazad, rotira se na kraju kako nebi stvarao sjenu, ili na početku da bi uspostavio kontakt sa solarnim panelima.</a:t>
            </a:r>
            <a:endParaRPr sz="2400"/>
          </a:p>
        </p:txBody>
      </p:sp>
      <p:pic>
        <p:nvPicPr>
          <p:cNvPr id="164" name="Google Shape;164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78588" y="1181100"/>
            <a:ext cx="6813421" cy="4495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5"/>
          <p:cNvSpPr txBox="1"/>
          <p:nvPr>
            <p:ph type="title"/>
          </p:nvPr>
        </p:nvSpPr>
        <p:spPr>
          <a:xfrm>
            <a:off x="839800" y="457200"/>
            <a:ext cx="45183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Calibri"/>
              <a:buNone/>
            </a:pPr>
            <a:r>
              <a:rPr lang="en-US" sz="4800"/>
              <a:t>18650 litij-ionska Baterija</a:t>
            </a:r>
            <a:endParaRPr sz="4800"/>
          </a:p>
        </p:txBody>
      </p:sp>
      <p:pic>
        <p:nvPicPr>
          <p:cNvPr descr="Slika na kojoj se prikazuje baterija, upaljač&#10;&#10;Opis je automatski generiran" id="170" name="Google Shape;170;p2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95049" y="1852903"/>
            <a:ext cx="3225281" cy="3225281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2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/>
              <a:t>Ove baterije pokreću cijeli sustav. Baterije se pune preko TP4056 punjača koji je spojen na solarne panele. </a:t>
            </a:r>
            <a:endParaRPr sz="2400"/>
          </a:p>
        </p:txBody>
      </p:sp>
      <p:pic>
        <p:nvPicPr>
          <p:cNvPr descr="Slika na kojoj se prikazuje puška&#10;&#10;Opis je automatski generiran" id="172" name="Google Shape;172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70896" y="1816359"/>
            <a:ext cx="3225281" cy="32252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Calibri"/>
              <a:buNone/>
            </a:pPr>
            <a:r>
              <a:rPr lang="en-US" sz="4800"/>
              <a:t>Prekidač</a:t>
            </a:r>
            <a:endParaRPr sz="4800"/>
          </a:p>
        </p:txBody>
      </p:sp>
      <p:pic>
        <p:nvPicPr>
          <p:cNvPr descr="Slika na kojoj se prikazuje okovi&#10;&#10;Opis je automatski generiran" id="178" name="Google Shape;178;p2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83188" y="1365809"/>
            <a:ext cx="6172200" cy="4116857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26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/>
              <a:t>Služi za paljenje I gašenje stroja, no može biti isključen te se baterije i dalje pune preko solarnih panela.</a:t>
            </a:r>
            <a:endParaRPr sz="24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en-US" sz="4800"/>
              <a:t>Solarni paneli</a:t>
            </a:r>
            <a:endParaRPr sz="4800"/>
          </a:p>
        </p:txBody>
      </p:sp>
      <p:pic>
        <p:nvPicPr>
          <p:cNvPr descr="Slika na kojoj se prikazuje tekst, sanduk, dodatak&#10;&#10;Opis je automatski generiran" id="185" name="Google Shape;185;p2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30354" y="620785"/>
            <a:ext cx="5607979" cy="5340933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2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i="0" lang="en-US" sz="2400"/>
              <a:t>Upijaju energiju </a:t>
            </a:r>
            <a:r>
              <a:rPr lang="en-US" sz="2400"/>
              <a:t>svjetlosti</a:t>
            </a:r>
            <a:r>
              <a:rPr i="0" lang="en-US" sz="2400"/>
              <a:t> te ju pretvara u struju. Solarni panel ima primjenu da preko </a:t>
            </a:r>
            <a:r>
              <a:rPr lang="en-US" sz="2400"/>
              <a:t>TP</a:t>
            </a:r>
            <a:r>
              <a:rPr i="0" lang="en-US" sz="2400"/>
              <a:t>4056 napaja 18650 litij-ionsk</a:t>
            </a:r>
            <a:r>
              <a:rPr lang="en-US" sz="2400"/>
              <a:t>u</a:t>
            </a:r>
            <a:r>
              <a:rPr i="0" lang="en-US" sz="2400"/>
              <a:t> bateriju.</a:t>
            </a:r>
            <a:endParaRPr sz="24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8"/>
          <p:cNvSpPr txBox="1"/>
          <p:nvPr>
            <p:ph type="title"/>
          </p:nvPr>
        </p:nvSpPr>
        <p:spPr>
          <a:xfrm>
            <a:off x="125" y="0"/>
            <a:ext cx="12192000" cy="20574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Kraj, hvala na paznji!</a:t>
            </a:r>
            <a:endParaRPr/>
          </a:p>
        </p:txBody>
      </p:sp>
      <p:sp>
        <p:nvSpPr>
          <p:cNvPr id="192" name="Google Shape;192;p28"/>
          <p:cNvSpPr txBox="1"/>
          <p:nvPr>
            <p:ph idx="2" type="body"/>
          </p:nvPr>
        </p:nvSpPr>
        <p:spPr>
          <a:xfrm>
            <a:off x="121" y="2057400"/>
            <a:ext cx="12192000" cy="48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400"/>
              <a:t>Zasluge:</a:t>
            </a:r>
            <a:endParaRPr sz="2400"/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400"/>
              <a:t>Damir Preksavec - Profesor/mentor </a:t>
            </a:r>
            <a:endParaRPr sz="2400"/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400"/>
              <a:t>Jan Žugić</a:t>
            </a:r>
            <a:r>
              <a:rPr lang="en-US" sz="2400"/>
              <a:t> - 3D/2D CAD, elektronika, prezentacija</a:t>
            </a:r>
            <a:endParaRPr sz="2400"/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400"/>
              <a:t>Luka Dudić</a:t>
            </a:r>
            <a:r>
              <a:rPr lang="en-US" sz="2400"/>
              <a:t> - prezentacija, slike</a:t>
            </a:r>
            <a:endParaRPr sz="2400"/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400"/>
              <a:t>Marijan Mari Matković</a:t>
            </a:r>
            <a:r>
              <a:rPr lang="en-US" sz="2400"/>
              <a:t> - prezentacija, slike</a:t>
            </a:r>
            <a:endParaRPr sz="24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sustava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